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77" r:id="rId3"/>
    <p:sldId id="298" r:id="rId4"/>
    <p:sldId id="261" r:id="rId5"/>
    <p:sldId id="257" r:id="rId6"/>
    <p:sldId id="258" r:id="rId7"/>
    <p:sldId id="309" r:id="rId8"/>
    <p:sldId id="307" r:id="rId9"/>
    <p:sldId id="308" r:id="rId10"/>
    <p:sldId id="27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82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7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32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82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89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97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95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88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25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65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76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CEFB-9C35-4A19-9F8D-A6FF5847A8A6}" type="datetimeFigureOut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C69E-48EF-42FE-B307-72E97FA6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87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2" t="25146" r="26183" b="36082"/>
          <a:stretch/>
        </p:blipFill>
        <p:spPr>
          <a:xfrm rot="16200000">
            <a:off x="1383632" y="-1383632"/>
            <a:ext cx="6725653" cy="94929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03327" y="589548"/>
            <a:ext cx="2459071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Prévenir</a:t>
            </a:r>
          </a:p>
          <a:p>
            <a:r>
              <a:rPr lang="fr-FR" dirty="0" smtClean="0"/>
              <a:t> les conduites addictives</a:t>
            </a:r>
          </a:p>
          <a:p>
            <a:r>
              <a:rPr lang="fr-FR" dirty="0"/>
              <a:t>a</a:t>
            </a:r>
            <a:r>
              <a:rPr lang="fr-FR" dirty="0" smtClean="0"/>
              <a:t>u cycle 3 </a:t>
            </a:r>
          </a:p>
          <a:p>
            <a:r>
              <a:rPr lang="fr-FR" dirty="0"/>
              <a:t>d</a:t>
            </a:r>
            <a:r>
              <a:rPr lang="fr-FR" dirty="0" smtClean="0"/>
              <a:t>ans un CM2 de l’école</a:t>
            </a:r>
          </a:p>
          <a:p>
            <a:r>
              <a:rPr lang="fr-FR" dirty="0" smtClean="0"/>
              <a:t>Albert PERRAUD</a:t>
            </a:r>
          </a:p>
          <a:p>
            <a:endParaRPr lang="fr-FR" dirty="0" smtClean="0"/>
          </a:p>
          <a:p>
            <a:r>
              <a:rPr lang="fr-FR" dirty="0" smtClean="0"/>
              <a:t>Maîtresse : </a:t>
            </a:r>
          </a:p>
          <a:p>
            <a:r>
              <a:rPr lang="fr-FR" dirty="0" err="1" smtClean="0"/>
              <a:t>Aurelle</a:t>
            </a:r>
            <a:r>
              <a:rPr lang="fr-FR" dirty="0" smtClean="0"/>
              <a:t> THOMAS</a:t>
            </a:r>
          </a:p>
          <a:p>
            <a:endParaRPr lang="fr-FR" dirty="0" smtClean="0"/>
          </a:p>
          <a:p>
            <a:r>
              <a:rPr lang="fr-FR" dirty="0" smtClean="0"/>
              <a:t>Formateurs :</a:t>
            </a:r>
          </a:p>
          <a:p>
            <a:r>
              <a:rPr lang="fr-FR" dirty="0" smtClean="0"/>
              <a:t>JC DULRADJAK</a:t>
            </a:r>
          </a:p>
          <a:p>
            <a:r>
              <a:rPr lang="fr-FR" dirty="0" smtClean="0"/>
              <a:t>C HICKSON</a:t>
            </a:r>
          </a:p>
          <a:p>
            <a:r>
              <a:rPr lang="fr-FR" dirty="0" smtClean="0"/>
              <a:t>V MONTAGNAT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837" y="4428422"/>
            <a:ext cx="1267257" cy="15735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1852" y="4595417"/>
            <a:ext cx="1301485" cy="14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4872" y="2619878"/>
            <a:ext cx="2983833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SENSIBILISER  A L’ALCOOL</a:t>
            </a:r>
          </a:p>
          <a:p>
            <a:pPr algn="ctr"/>
            <a:r>
              <a:rPr lang="fr-FR" sz="2400" dirty="0" smtClean="0"/>
              <a:t>AU CM2</a:t>
            </a:r>
            <a:endParaRPr lang="fr-FR" sz="2400" dirty="0"/>
          </a:p>
        </p:txBody>
      </p:sp>
      <p:sp>
        <p:nvSpPr>
          <p:cNvPr id="5" name="Ellipse 4"/>
          <p:cNvSpPr/>
          <p:nvPr/>
        </p:nvSpPr>
        <p:spPr>
          <a:xfrm>
            <a:off x="914400" y="745958"/>
            <a:ext cx="1997242" cy="121519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MATHS</a:t>
            </a:r>
            <a:endParaRPr lang="fr-FR" sz="2400" dirty="0"/>
          </a:p>
        </p:txBody>
      </p:sp>
      <p:sp>
        <p:nvSpPr>
          <p:cNvPr id="6" name="Ellipse 5"/>
          <p:cNvSpPr/>
          <p:nvPr/>
        </p:nvSpPr>
        <p:spPr>
          <a:xfrm>
            <a:off x="5293893" y="360946"/>
            <a:ext cx="2057402" cy="14678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SCIENCES</a:t>
            </a:r>
            <a:endParaRPr lang="fr-FR" sz="2400" dirty="0"/>
          </a:p>
        </p:txBody>
      </p:sp>
      <p:sp>
        <p:nvSpPr>
          <p:cNvPr id="7" name="Ellipse 6"/>
          <p:cNvSpPr/>
          <p:nvPr/>
        </p:nvSpPr>
        <p:spPr>
          <a:xfrm>
            <a:off x="9139990" y="1082842"/>
            <a:ext cx="1491916" cy="12272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IMC</a:t>
            </a:r>
            <a:endParaRPr lang="fr-FR" sz="2400" dirty="0"/>
          </a:p>
        </p:txBody>
      </p:sp>
      <p:sp>
        <p:nvSpPr>
          <p:cNvPr id="8" name="Ellipse 7"/>
          <p:cNvSpPr/>
          <p:nvPr/>
        </p:nvSpPr>
        <p:spPr>
          <a:xfrm>
            <a:off x="1142999" y="3822030"/>
            <a:ext cx="1909011" cy="121920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ARTS VISUELS</a:t>
            </a:r>
            <a:endParaRPr lang="fr-FR" sz="2400" dirty="0"/>
          </a:p>
        </p:txBody>
      </p:sp>
      <p:sp>
        <p:nvSpPr>
          <p:cNvPr id="9" name="Ellipse 8"/>
          <p:cNvSpPr/>
          <p:nvPr/>
        </p:nvSpPr>
        <p:spPr>
          <a:xfrm>
            <a:off x="9476873" y="4038598"/>
            <a:ext cx="1640305" cy="13274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MDL</a:t>
            </a:r>
            <a:endParaRPr lang="fr-FR" sz="2800" dirty="0"/>
          </a:p>
        </p:txBody>
      </p:sp>
      <p:sp>
        <p:nvSpPr>
          <p:cNvPr id="11" name="Rectangle 10"/>
          <p:cNvSpPr/>
          <p:nvPr/>
        </p:nvSpPr>
        <p:spPr>
          <a:xfrm>
            <a:off x="5149515" y="5149517"/>
            <a:ext cx="2526632" cy="91440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COMPETENCES PSYCHOSOCIALES</a:t>
            </a:r>
            <a:endParaRPr lang="fr-FR" sz="2000" b="1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3176337" y="1961148"/>
            <a:ext cx="1419726" cy="7579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8227638" y="2418348"/>
            <a:ext cx="1036634" cy="458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38778" y="1828800"/>
            <a:ext cx="0" cy="7218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412831" y="4352424"/>
            <a:ext cx="0" cy="5384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911642" y="3669632"/>
            <a:ext cx="1684421" cy="304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8015038" y="3658229"/>
            <a:ext cx="1419726" cy="7579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65484" y="6304548"/>
            <a:ext cx="9705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VOIR DOCUMENT PRESENTATION </a:t>
            </a:r>
            <a:r>
              <a:rPr lang="fr-FR" smtClean="0"/>
              <a:t>PROJET INTERDISCIPLINAIRE </a:t>
            </a:r>
            <a:r>
              <a:rPr lang="fr-FR" dirty="0" smtClean="0"/>
              <a:t>POUR TOUTES LES SEANCES DETAILLEES.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4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t="13684" r="47105" b="27193"/>
          <a:stretch/>
        </p:blipFill>
        <p:spPr>
          <a:xfrm>
            <a:off x="6132164" y="0"/>
            <a:ext cx="6059836" cy="66956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485" y="356461"/>
            <a:ext cx="5002338" cy="4897464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LA PROBLEMATIQUE</a:t>
            </a:r>
            <a:br>
              <a:rPr lang="fr-FR" dirty="0" smtClean="0"/>
            </a:br>
            <a:r>
              <a:rPr lang="fr-FR" dirty="0" smtClean="0"/>
              <a:t>ALCOOL</a:t>
            </a:r>
            <a:br>
              <a:rPr lang="fr-FR" dirty="0" smtClean="0"/>
            </a:br>
            <a:r>
              <a:rPr lang="fr-FR" dirty="0" smtClean="0"/>
              <a:t> EN NOUVELLE CALEDONIE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39485" y="5724590"/>
            <a:ext cx="529715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ENQUETES BAROMETRE SANTE REALISEES PAR L’ASSNC</a:t>
            </a:r>
          </a:p>
          <a:p>
            <a:r>
              <a:rPr lang="fr-FR" dirty="0" smtClean="0"/>
              <a:t>ENQUETES JUDICIAIRES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1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2" b="26598"/>
          <a:stretch/>
        </p:blipFill>
        <p:spPr>
          <a:xfrm rot="5400000">
            <a:off x="2630330" y="-1715925"/>
            <a:ext cx="6998781" cy="1043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377" y="1283305"/>
            <a:ext cx="1095443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fr-FR" sz="2800" b="1" dirty="0"/>
              <a:t>Age moyen de la première cuite : </a:t>
            </a:r>
            <a:r>
              <a:rPr lang="fr-FR" sz="2800" dirty="0"/>
              <a:t>16 ans pour garçons et filles </a:t>
            </a:r>
          </a:p>
          <a:p>
            <a:endParaRPr lang="fr-FR" sz="2800" dirty="0"/>
          </a:p>
          <a:p>
            <a:endParaRPr lang="en-GB" sz="2800" dirty="0"/>
          </a:p>
          <a:p>
            <a:r>
              <a:rPr lang="fr-FR" sz="2800" b="1" dirty="0"/>
              <a:t>56% </a:t>
            </a:r>
            <a:r>
              <a:rPr lang="fr-FR" sz="2800" dirty="0"/>
              <a:t>des jeunes déclarent avoir consommé 5 verres ou plus au cours de la même soirée dans les 30 derniers jours.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439377" y="3825403"/>
            <a:ext cx="115321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fr-FR" sz="2800" dirty="0"/>
              <a:t>Au cours des 12 derniers mois, </a:t>
            </a:r>
            <a:r>
              <a:rPr lang="fr-FR" sz="2800" b="1" dirty="0"/>
              <a:t>41% </a:t>
            </a:r>
            <a:r>
              <a:rPr lang="fr-FR" sz="2800" dirty="0"/>
              <a:t>déclarent avoir été saouls </a:t>
            </a:r>
            <a:r>
              <a:rPr lang="fr-FR" sz="2800" dirty="0" smtClean="0"/>
              <a:t>jusqu’au</a:t>
            </a:r>
          </a:p>
          <a:p>
            <a:r>
              <a:rPr lang="fr-FR" sz="2800" dirty="0" smtClean="0"/>
              <a:t> </a:t>
            </a:r>
            <a:r>
              <a:rPr lang="fr-FR" sz="2800" dirty="0"/>
              <a:t>« trou noir » au point de ne plus se souvenir de ce qui s’était passé ce soir-là. 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19017" y="314500"/>
            <a:ext cx="792088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Des repères statistiques en NC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255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820" y="268022"/>
            <a:ext cx="5617478" cy="7758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Sur le site de l’ASSNC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61785"/>
              </p:ext>
            </p:extLst>
          </p:nvPr>
        </p:nvGraphicFramePr>
        <p:xfrm>
          <a:off x="477034" y="1484827"/>
          <a:ext cx="10515600" cy="294513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fr-FR" sz="3200" b="1" dirty="0"/>
                        <a:t>Alcool et grossesse :</a:t>
                      </a:r>
                      <a:r>
                        <a:rPr lang="fr-FR" sz="3200" dirty="0"/>
                        <a:t> </a:t>
                      </a:r>
                      <a:br>
                        <a:rPr lang="fr-FR" sz="3200" dirty="0"/>
                      </a:br>
                      <a:r>
                        <a:rPr lang="fr-FR" sz="3200" dirty="0"/>
                        <a:t>63,1% des femmes enceintes consomment de l’alcool. </a:t>
                      </a:r>
                      <a:endParaRPr lang="fr-FR" sz="3200" dirty="0" smtClean="0"/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fr-FR" sz="3200" dirty="0"/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fr-FR" sz="3200" dirty="0"/>
                        <a:t>23% des femmes ont bu en excès au cours de leur grossesse plus de 6 verres par occasion. </a:t>
                      </a:r>
                      <a:endParaRPr lang="fr-FR" sz="3200" dirty="0" smtClean="0"/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fr-FR" sz="32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4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6820" y="268022"/>
            <a:ext cx="5617478" cy="775852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fr-FR" dirty="0" smtClean="0"/>
              <a:t>Sur le site de l’ASSNC</a:t>
            </a:r>
            <a:endParaRPr lang="fr-F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52976" y="1232876"/>
            <a:ext cx="107774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32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consommateurs pensent que la consommation raisonnable est voisine de 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7 verres 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dans la journée.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3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Ils pensent également que la consommation excessive se situe aux alentours de 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18</a:t>
            </a:r>
            <a:r>
              <a:rPr lang="fr-FR" altLang="fr-FR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-19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verres </a:t>
            </a:r>
            <a:r>
              <a:rPr kumimoji="0" lang="fr-FR" alt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dans la journée.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023" y="339260"/>
            <a:ext cx="8740081" cy="6284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r="53089" b="65750"/>
          <a:stretch/>
        </p:blipFill>
        <p:spPr>
          <a:xfrm rot="16200000">
            <a:off x="3757777" y="-398426"/>
            <a:ext cx="3208658" cy="69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62824"/>
            <a:ext cx="9163556" cy="59782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OBJECTIFS RECOMMANDES              INPES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309" y="1804524"/>
            <a:ext cx="11227025" cy="336628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b="1" i="1" dirty="0" smtClean="0"/>
              <a:t>  Limiter </a:t>
            </a:r>
            <a:r>
              <a:rPr lang="fr-FR" b="1" i="1" dirty="0"/>
              <a:t>et retarder</a:t>
            </a:r>
            <a:r>
              <a:rPr lang="fr-FR" dirty="0"/>
              <a:t> les premières consommations d’alcool des jeunes en </a:t>
            </a:r>
            <a:r>
              <a:rPr lang="fr-FR" dirty="0" smtClean="0"/>
              <a:t>améliorant </a:t>
            </a:r>
            <a:r>
              <a:rPr lang="fr-FR" dirty="0"/>
              <a:t>les compétences psychosociales des </a:t>
            </a:r>
            <a:r>
              <a:rPr lang="fr-FR" dirty="0" smtClean="0"/>
              <a:t>enfants. </a:t>
            </a:r>
          </a:p>
          <a:p>
            <a:pPr marL="742950" lvl="1" indent="-285750">
              <a:buFont typeface="+mj-lt"/>
              <a:buAutoNum type="arabicPeriod"/>
            </a:pPr>
            <a:endParaRPr lang="fr-FR" dirty="0"/>
          </a:p>
          <a:p>
            <a:pPr>
              <a:buFont typeface="+mj-lt"/>
              <a:buAutoNum type="arabicPeriod"/>
            </a:pPr>
            <a:r>
              <a:rPr lang="fr-FR" b="1" i="1" dirty="0" smtClean="0"/>
              <a:t> Développer </a:t>
            </a:r>
            <a:r>
              <a:rPr lang="fr-FR" b="1" i="1" dirty="0"/>
              <a:t>les connaissances</a:t>
            </a:r>
            <a:r>
              <a:rPr lang="fr-FR" dirty="0"/>
              <a:t> utiles à l’action  </a:t>
            </a:r>
            <a:r>
              <a:rPr lang="fr-FR" dirty="0" smtClean="0"/>
              <a:t>sur : </a:t>
            </a:r>
            <a:endParaRPr lang="fr-FR" dirty="0"/>
          </a:p>
          <a:p>
            <a:pPr marL="742950" lvl="1" indent="-28575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/>
              <a:t>les recommandations de consommation d’alcool</a:t>
            </a:r>
          </a:p>
          <a:p>
            <a:pPr marL="742950" lvl="1" indent="-285750">
              <a:buFont typeface="+mj-lt"/>
              <a:buAutoNum type="arabicPeriod"/>
            </a:pPr>
            <a:r>
              <a:rPr lang="fr-FR" dirty="0" smtClean="0"/>
              <a:t> </a:t>
            </a:r>
            <a:r>
              <a:rPr lang="fr-FR" dirty="0"/>
              <a:t>les connaissances sur l</a:t>
            </a:r>
            <a:r>
              <a:rPr lang="fr-FR" dirty="0" smtClean="0"/>
              <a:t>es conséquences de la consommation, </a:t>
            </a:r>
            <a:r>
              <a:rPr lang="fr-FR" dirty="0"/>
              <a:t>la morbidité et la mortalité liées à l’alcool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0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198</Words>
  <Application>Microsoft Office PowerPoint</Application>
  <PresentationFormat>Grand écran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LA PROBLEMATIQUE ALCOOL  EN NOUVELLE CALEDONIE </vt:lpstr>
      <vt:lpstr>Présentation PowerPoint</vt:lpstr>
      <vt:lpstr>Présentation PowerPoint</vt:lpstr>
      <vt:lpstr>Sur le site de l’ASSNC</vt:lpstr>
      <vt:lpstr>Sur le site de l’ASSNC</vt:lpstr>
      <vt:lpstr>Présentation PowerPoint</vt:lpstr>
      <vt:lpstr>Présentation PowerPoint</vt:lpstr>
      <vt:lpstr>OBJECTIFS RECOMMANDES              INPES     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</dc:creator>
  <cp:lastModifiedBy>HICKSON Cécile</cp:lastModifiedBy>
  <cp:revision>39</cp:revision>
  <dcterms:created xsi:type="dcterms:W3CDTF">2018-08-27T23:07:43Z</dcterms:created>
  <dcterms:modified xsi:type="dcterms:W3CDTF">2018-11-26T04:50:02Z</dcterms:modified>
</cp:coreProperties>
</file>